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4" r:id="rId3"/>
    <p:sldId id="296" r:id="rId4"/>
    <p:sldId id="297" r:id="rId5"/>
    <p:sldId id="299" r:id="rId6"/>
    <p:sldId id="300" r:id="rId7"/>
    <p:sldId id="303" r:id="rId8"/>
    <p:sldId id="304" r:id="rId9"/>
    <p:sldId id="305" r:id="rId10"/>
    <p:sldId id="301" r:id="rId11"/>
    <p:sldId id="302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29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6"/>
    <a:srgbClr val="9259A3"/>
    <a:srgbClr val="FF7E8C"/>
    <a:srgbClr val="00FFF0"/>
    <a:srgbClr val="F36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6327"/>
  </p:normalViewPr>
  <p:slideViewPr>
    <p:cSldViewPr snapToGrid="0">
      <p:cViewPr varScale="1">
        <p:scale>
          <a:sx n="123" d="100"/>
          <a:sy n="123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6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C2B7-6072-924B-AE51-DA281600F23F}" type="datetimeFigureOut">
              <a:rPr lang="en-US" smtClean="0"/>
              <a:t>8/28/24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0036C-B239-7F49-800F-BE8CBE07A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3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89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6E7D4-365A-8738-A939-094A64263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122BC-3902-3BBF-D452-8B1AE4E30D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AF3C03-A4FC-6F70-6093-F99E1742E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3B9E4-3239-C811-380E-ADE3D34F7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45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56598-6D88-E238-32F4-93107C76D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657015-1486-ABA3-6B13-0CD9B34D5E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8B0027-F9B5-3232-615B-42AA9C29C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8017E-F315-60FA-D519-DB01A5078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81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A3D3B-6205-1A9A-0D50-98B0628F9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F96678-8F6F-C49D-3ED2-864F9CAEE3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A55CC7-B726-BB66-DFCC-B8850C9890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A8A79-E5DE-D223-9D47-BA3273C7DB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18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AC7C1-1A29-DE4D-ECA3-0697FC241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69BD6-184C-F14A-77C1-4E369B5FFC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EECD03-2AB0-199F-A66A-0DBA1AED30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A1863-DD16-CABA-4180-E89B849818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38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CD201-1884-FCFD-98AB-41C7B06E6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E70D2A-F907-A582-33C5-929EAD33B5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CC61BE-04E9-C401-9D99-4A2EB7CF05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A94CA-F8F6-305B-2099-A9A579B995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04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2629E-716D-44B3-58D2-52F658614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0245DE-2FE1-8F7A-142A-E56F35B8A5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1FB101-C91C-C805-16B4-43DA08C045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24F884-6DD1-C645-FCAD-BE856AD59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05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71F3F-D0FC-F474-9132-5879FE61B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C6C93D-044C-839D-D594-47FA552B46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5C63A4-0BC3-C47E-8E94-E17F6FC96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188904-E1DB-7EBC-100B-A27FA07B43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59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30A36-1F6A-DD71-A56C-1B345D341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1D052D-4B42-BDF9-3190-93E8947FAC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9774A8-DA15-3115-54A0-98AE6C82F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38C48-4591-6E9A-3141-C3A5D423FC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68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1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19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9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61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58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C084A-CB9B-09B5-3AA7-E1EDA26AB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872D2F-7FC1-D9CB-53A9-BA0C6C7429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532E54-7575-5FBF-5F16-FC660DF12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95171-5793-5EF8-2EC9-08FB68446E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1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48394-3BEE-5F6A-E7E2-DCF46F60D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12B42F-F9FB-A351-66F3-77ED4DD417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872DD1-B3D7-1AF3-C0F0-34973A31DA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2109B6-0E56-8694-9939-50ADDDF8A4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6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DDF1F-6070-4A4D-59A6-512CBB217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32A113-4B1B-883F-BC82-580630F5F0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A5C0A6-3745-AEB9-5506-027EEFC2B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EDE26C-9B97-B189-8284-4C1BD0C5A5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28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A69D3-7087-F2D4-B3B3-A1985C9F2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1582A-0E2D-F804-5077-CB018D375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9292B6-EE3C-4C16-D556-040D2E3321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73E3A5-E633-C31D-E540-9559027453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1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5650-7DD4-7F7A-C2FC-9A48676A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65B7A-75E4-445D-6C89-352C2BF65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28CA-7A15-DDA1-2B5A-19023A4A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3B1-F3DA-4441-B1EE-A851EB4245DB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E9572-16CC-C507-3FE8-5D81F4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FE9A-D75D-41FD-14F2-54447E6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4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65A0-B957-4643-E75C-2923CBBA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F087-9007-D801-8855-4E4534E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94488-760D-5249-BCB4-53B99D251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792E3-9FDF-E54D-B4EB-6783B208EA12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80E4-8A40-1DEF-1267-079558BE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B082-1910-6782-A5D8-D7CE3882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2FB98-F5A3-EAD4-C58B-5C4479BB7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A3FA-B8B8-8700-AE67-75C83B0CB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B346-5207-EC3C-EC5C-CAAF79C5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B909F-0DAD-EF43-BD61-D49A3729F966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540F8-2DC9-B4CE-476C-B19BC354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005A6-FC58-4864-2134-524043FC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BD0C-F047-BB8D-334E-26DB6BB1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7D15C-E712-D640-924E-1CE94175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CAC72-B759-F098-9066-040D04CB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99CD0-1312-E046-A25A-EF67E8F26F22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D4A3A-2D59-9F87-DE64-5E4BC79A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B2F00-2684-2A1E-63A1-0A47D2C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BD8C-862C-9797-1C76-AE3042487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A477E-F414-17E9-34AC-22E90C72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02E1C-4861-1084-B022-B5C8CBDF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FF94-728B-E64A-8809-790A4B1ED3D4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5946-3920-3127-C8E5-CCE8103D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31EF-888C-E178-1E17-4C02887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5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622-B67A-307F-DA63-314F1335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DEFC-FE71-165C-2EFD-94616DD42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629E3-0250-FCC3-38D5-FE9B3921B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C4CD0-41EB-F888-86F6-6B13E3C5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5F34A-1CEF-A047-A231-02CE8861FB9D}" type="datetime1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CA8F0-8F13-F417-700F-D6B99807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72BD-0D01-94A9-6C69-061398F0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9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132B-535E-C6FF-7744-59072AC8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19B6-CC99-9422-DDE9-9545CB5E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968A7-2F54-8F34-741D-8F359827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759E6-5564-DDCF-5B73-F07536E97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8044A-F3B0-A998-C9B6-A57F5868C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0AB77-8CA1-B9CF-F7B2-C6C4F20B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89715-70F5-924C-B3F8-AD1883EF0647}" type="datetime1">
              <a:rPr lang="en-US" smtClean="0"/>
              <a:t>8/28/24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07F81-42D1-F665-6C36-A19D22D7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FF3D2A-7D66-155A-A86F-ACA412F0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7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1A73-84D3-E333-052E-8277676E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639D7-DE91-8EEE-CB03-49027581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2980-813B-CE49-B375-E252E333A381}" type="datetime1">
              <a:rPr lang="en-US" smtClean="0"/>
              <a:t>8/28/24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8C9F4-1DB9-A4B6-BDFA-57CCE720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468F7-1C54-33EB-435E-DF0A574E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629FA-128B-64AF-5D24-B7952161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90C0A-6F6A-0D4B-8E91-ACA8A5BF8E76}" type="datetime1">
              <a:rPr lang="en-US" smtClean="0"/>
              <a:t>8/28/24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1E20C-A3DF-98CD-5589-83AFEF21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47EAF-48C8-B2A3-5706-6DEC5128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B540-96EF-2FB2-8666-C75FD394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0AB0-532E-9427-52BD-F3E58F4B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5005D-119E-CC93-C7B9-585CA2D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26C4-9C8B-37D7-6909-DCA4ABC5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399F8-5E62-5A4D-97BB-29105228C9E6}" type="datetime1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0B20C-A21E-6F83-1B0C-35184FB1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62779-E10B-29FD-3ED3-15120301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B992-81C7-74DF-B320-5BA94F16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BE8874-F766-6140-79A4-BCA315327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51DE-1FA1-DFC5-EB48-ADDF4A7F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0579-C751-856B-BD91-C23B2AA9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C528A-E76A-414B-946C-79A173F175C6}" type="datetime1">
              <a:rPr lang="en-US" smtClean="0"/>
              <a:t>8/28/24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28CC2-82B4-DE20-B5AA-48BE190D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8B101-BE24-1983-9065-6BA52075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D933C-DF95-5365-F5C1-F1498E776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936ED-01E8-71DF-FB7A-FD7802D5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2555-F48E-0CD5-7833-F271C619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5CE49-D2F1-D84A-9B2E-0E5EACFB1C70}" type="datetime1">
              <a:rPr lang="en-US" smtClean="0"/>
              <a:t>8/28/24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89A4D-5030-4CF5-CCA8-0D8D8B6B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47716-553C-E069-D179-B09B234AF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79E-25AB-5771-3F10-00F8059C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latin typeface="Poppins" pitchFamily="2" charset="77"/>
                <a:cs typeface="Poppins" pitchFamily="2" charset="77"/>
              </a:rPr>
              <a:t>Programming Language Concepts </a:t>
            </a:r>
            <a:r>
              <a:rPr lang="en-US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Tutorials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79E56-D071-8596-A083-46AA9F3F7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98901"/>
          </a:xfrm>
        </p:spPr>
        <p:txBody>
          <a:bodyPr/>
          <a:lstStyle/>
          <a:p>
            <a:r>
              <a:rPr lang="en-US" sz="2000" i="1" dirty="0">
                <a:latin typeface="Avenir Book" panose="02000503020000020003" pitchFamily="2" charset="0"/>
              </a:rPr>
              <a:t>Become a Programming Languages Designer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EA932-9ED4-8A19-5408-425870D34EB7}"/>
              </a:ext>
            </a:extLst>
          </p:cNvPr>
          <p:cNvSpPr txBox="1"/>
          <p:nvPr/>
        </p:nvSpPr>
        <p:spPr>
          <a:xfrm>
            <a:off x="4324796" y="4604559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Supervised by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Dr. Kenny Zhu</a:t>
            </a:r>
          </a:p>
          <a:p>
            <a:pPr algn="ctr"/>
            <a:endParaRPr lang="en-US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7CE70-3030-1D1D-BBAD-2E5D46F4850A}"/>
              </a:ext>
            </a:extLst>
          </p:cNvPr>
          <p:cNvSpPr txBox="1"/>
          <p:nvPr/>
        </p:nvSpPr>
        <p:spPr>
          <a:xfrm>
            <a:off x="4505619" y="509403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TAs: </a:t>
            </a:r>
            <a:r>
              <a:rPr lang="en-US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Essam Abdelghany</a:t>
            </a:r>
          </a:p>
        </p:txBody>
      </p:sp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4DF8CA4-0807-98E2-7412-FD2C5D6F1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39" y="4481742"/>
            <a:ext cx="2748130" cy="1593915"/>
          </a:xfrm>
          <a:prstGeom prst="rect">
            <a:avLst/>
          </a:prstGeom>
        </p:spPr>
      </p:pic>
      <p:pic>
        <p:nvPicPr>
          <p:cNvPr id="1026" name="Picture 2" descr="Programming language - Free communications icons">
            <a:extLst>
              <a:ext uri="{FF2B5EF4-FFF2-40B4-BE49-F238E27FC236}">
                <a16:creationId xmlns:a16="http://schemas.microsoft.com/office/drawing/2014/main" id="{9F70529A-BB64-EB0E-4A24-7B8033B4E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515" y="4001234"/>
            <a:ext cx="2499312" cy="249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FEAEC-9D59-703D-A89A-0294FB18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0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6B957-735F-7607-1F6F-EF3B4FAC1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8B2D-72E7-053E-1EF4-EBAE4AE72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116" y="2022057"/>
            <a:ext cx="8218613" cy="2499043"/>
          </a:xfrm>
        </p:spPr>
        <p:txBody>
          <a:bodyPr>
            <a:noAutofit/>
          </a:bodyPr>
          <a:lstStyle/>
          <a:p>
            <a:r>
              <a:rPr lang="en" sz="80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</a:t>
            </a:r>
            <a:br>
              <a:rPr lang="en" sz="80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</a:br>
            <a:r>
              <a:rPr lang="en" sz="8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sz="8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337F329-DC62-CC00-B253-875D4CFDA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405" y="2330971"/>
            <a:ext cx="3243479" cy="18812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04EA5-638A-2A92-2307-1047E44F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3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5DB83-D350-702B-E237-E6F332BAD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29261-7EA1-45B7-7925-B077A407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512F86F-DF1B-3B1A-6746-18D04036B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4151E7-4182-1227-0A14-3B3217107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07505"/>
            <a:ext cx="10609163" cy="16911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27602D-AA6E-062D-91BF-F13621471F9A}"/>
              </a:ext>
            </a:extLst>
          </p:cNvPr>
          <p:cNvSpPr txBox="1"/>
          <p:nvPr/>
        </p:nvSpPr>
        <p:spPr>
          <a:xfrm>
            <a:off x="1223419" y="3077450"/>
            <a:ext cx="10787606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Poppins" pitchFamily="2" charset="77"/>
                <a:cs typeface="Poppins" pitchFamily="2" charset="77"/>
              </a:rPr>
              <a:t>Lecture:</a:t>
            </a: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78A4CF-7B64-850D-A30A-5618F4E1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6D007-E677-D2DA-5D32-B0572C26E9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5819" y="3699037"/>
            <a:ext cx="7672931" cy="177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1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B7F35-991C-99FB-110D-CCCBC80FB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F65F6-39EA-314A-3C45-44BB9C83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9C733EB-4D8A-D9EC-D429-CD354CBAB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389966-A64B-71F3-D4C9-FF0477D54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07505"/>
            <a:ext cx="10609163" cy="16911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F7EF8C-8252-EAD2-EC84-491367E0F409}"/>
              </a:ext>
            </a:extLst>
          </p:cNvPr>
          <p:cNvSpPr txBox="1"/>
          <p:nvPr/>
        </p:nvSpPr>
        <p:spPr>
          <a:xfrm>
            <a:off x="1223419" y="3077450"/>
            <a:ext cx="10787606" cy="5597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oppins" pitchFamily="2" charset="77"/>
                <a:cs typeface="Poppins" pitchFamily="2" charset="77"/>
              </a:rPr>
              <a:t>While Loop VS. For Loop in C:</a:t>
            </a:r>
            <a:endParaRPr lang="en-US" sz="1800" b="1" dirty="0">
              <a:effectLst/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Poppins" pitchFamily="2" charset="77"/>
                <a:cs typeface="Poppins" pitchFamily="2" charset="77"/>
              </a:rPr>
              <a:t>For loop is implemented as a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special case </a:t>
            </a:r>
            <a:r>
              <a:rPr lang="en-US" dirty="0">
                <a:latin typeface="Poppins" pitchFamily="2" charset="77"/>
                <a:cs typeface="Poppins" pitchFamily="2" charset="77"/>
              </a:rPr>
              <a:t>of the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while loop</a:t>
            </a:r>
            <a:r>
              <a:rPr lang="en-US" dirty="0">
                <a:latin typeface="Poppins" pitchFamily="2" charset="77"/>
                <a:cs typeface="Poppins" pitchFamily="2" charset="77"/>
              </a:rPr>
              <a:t>: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	int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</a:p>
          <a:p>
            <a:r>
              <a:rPr lang="en-US" dirty="0">
                <a:solidFill>
                  <a:srgbClr val="0000FF"/>
                </a:solidFill>
                <a:latin typeface="Menlo" panose="020B0609030804020204" pitchFamily="49" charset="0"/>
              </a:rPr>
              <a:t>	while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US" dirty="0">
                <a:solidFill>
                  <a:srgbClr val="098658"/>
                </a:solidFill>
                <a:latin typeface="Menlo" panose="020B060903080402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 { 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Menlo" panose="020B0609030804020204" pitchFamily="49" charset="0"/>
              </a:rPr>
              <a:t>"%d\n"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++; 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&gt;&gt; Orthogonal? Yes. </a:t>
            </a:r>
          </a:p>
          <a:p>
            <a:r>
              <a:rPr lang="en-US" b="1" dirty="0">
                <a:solidFill>
                  <a:srgbClr val="FF5056"/>
                </a:solidFill>
                <a:latin typeface="Poppins" pitchFamily="2" charset="77"/>
                <a:cs typeface="Poppins" pitchFamily="2" charset="77"/>
              </a:rPr>
              <a:t>&gt;&gt; Trade-off in efficiency?</a:t>
            </a:r>
          </a:p>
          <a:p>
            <a:b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>
              <a:lnSpc>
                <a:spcPct val="150000"/>
              </a:lnSpc>
            </a:pPr>
            <a:endParaRPr lang="en-US" b="1" dirty="0">
              <a:latin typeface="Poppins" pitchFamily="2" charset="77"/>
              <a:cs typeface="Poppins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Poppins" pitchFamily="2" charset="77"/>
              <a:cs typeface="Poppins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Poppins" pitchFamily="2" charset="77"/>
              <a:cs typeface="Poppins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1F98D6-8E63-8938-885A-1DDF70DB8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63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0F76E-38A4-7163-7A96-A6F38D139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28578-E42C-C2E1-44F0-FACF7F83A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DDE279A-F3B3-69A6-81FF-66F6E6420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FABF9B-46D5-BD64-010D-4F4C84500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07505"/>
            <a:ext cx="10609163" cy="16911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434D71-0588-29E5-09A8-D143BB5449FB}"/>
              </a:ext>
            </a:extLst>
          </p:cNvPr>
          <p:cNvSpPr txBox="1"/>
          <p:nvPr/>
        </p:nvSpPr>
        <p:spPr>
          <a:xfrm>
            <a:off x="1223419" y="3077450"/>
            <a:ext cx="10787606" cy="334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oppins" pitchFamily="2" charset="77"/>
                <a:cs typeface="Poppins" pitchFamily="2" charset="77"/>
              </a:rPr>
              <a:t>Other Solutions: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Poppins" pitchFamily="2" charset="77"/>
                <a:cs typeface="Poppins" pitchFamily="2" charset="77"/>
              </a:rPr>
              <a:t>Operator or function overloading</a:t>
            </a:r>
          </a:p>
          <a:p>
            <a:pPr marL="1200150" lvl="2" indent="-285750">
              <a:lnSpc>
                <a:spcPct val="200000"/>
              </a:lnSpc>
              <a:buFont typeface="Wingdings" pitchFamily="2" charset="2"/>
              <a:buChar char="§"/>
            </a:pPr>
            <a:r>
              <a:rPr lang="en-US" dirty="0">
                <a:latin typeface="Poppins" pitchFamily="2" charset="77"/>
                <a:cs typeface="Poppins" pitchFamily="2" charset="77"/>
              </a:rPr>
              <a:t>E.g., no need to define a new operator for “addition over integers”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Solution</a:t>
            </a:r>
            <a:r>
              <a:rPr lang="en-US" dirty="0">
                <a:latin typeface="Poppins" pitchFamily="2" charset="77"/>
                <a:cs typeface="Poppins" pitchFamily="2" charset="77"/>
              </a:rPr>
              <a:t> that is </a:t>
            </a:r>
            <a:r>
              <a:rPr lang="en-US" dirty="0">
                <a:solidFill>
                  <a:srgbClr val="FF5056"/>
                </a:solidFill>
                <a:latin typeface="Poppins" pitchFamily="2" charset="77"/>
                <a:cs typeface="Poppins" pitchFamily="2" charset="77"/>
              </a:rPr>
              <a:t>not exactly correct</a:t>
            </a:r>
            <a:r>
              <a:rPr lang="en-US" dirty="0">
                <a:latin typeface="Poppins" pitchFamily="2" charset="77"/>
                <a:cs typeface="Poppins" pitchFamily="2" charset="77"/>
              </a:rPr>
              <a:t>: public vs. private in Java</a:t>
            </a:r>
          </a:p>
          <a:p>
            <a:pPr marL="1200150" lvl="2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effectLst/>
                <a:latin typeface="Poppins" pitchFamily="2" charset="77"/>
                <a:cs typeface="Poppins" pitchFamily="2" charset="77"/>
              </a:rPr>
              <a:t>Or </a:t>
            </a:r>
            <a:r>
              <a:rPr lang="en-US" dirty="0">
                <a:solidFill>
                  <a:srgbClr val="0070C0"/>
                </a:solidFill>
                <a:effectLst/>
                <a:latin typeface="Poppins" pitchFamily="2" charset="77"/>
                <a:cs typeface="Poppins" pitchFamily="2" charset="77"/>
              </a:rPr>
              <a:t>misunderstanding orthogonality </a:t>
            </a:r>
            <a:r>
              <a:rPr lang="en-US" dirty="0">
                <a:effectLst/>
                <a:latin typeface="Poppins" pitchFamily="2" charset="77"/>
                <a:cs typeface="Poppins" pitchFamily="2" charset="77"/>
              </a:rPr>
              <a:t>in the sense of “independent statements”</a:t>
            </a:r>
          </a:p>
          <a:p>
            <a:pPr lvl="1">
              <a:lnSpc>
                <a:spcPct val="200000"/>
              </a:lnSpc>
            </a:pPr>
            <a:endParaRPr lang="en-US" dirty="0">
              <a:effectLst/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3B12BC-1A14-C54E-6042-C16A8764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75EB87-BDAE-6341-0FA9-6C21C1780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8607E-0DF9-F098-1F87-54AB3C9E6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241B555-438F-961E-B91C-778052B0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3414F6-FB87-95D4-20CD-802E3CF1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0E2A73-F2CD-9861-5328-7FDA96EF3150}"/>
              </a:ext>
            </a:extLst>
          </p:cNvPr>
          <p:cNvSpPr txBox="1"/>
          <p:nvPr/>
        </p:nvSpPr>
        <p:spPr>
          <a:xfrm>
            <a:off x="996894" y="3374405"/>
            <a:ext cx="10787606" cy="334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Poppins" pitchFamily="2" charset="77"/>
                <a:cs typeface="Poppins" pitchFamily="2" charset="77"/>
              </a:rPr>
              <a:t>Major Comments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Be good </a:t>
            </a:r>
            <a:r>
              <a:rPr lang="en-US" dirty="0">
                <a:latin typeface="Poppins" pitchFamily="2" charset="77"/>
                <a:cs typeface="Poppins" pitchFamily="2" charset="77"/>
              </a:rPr>
              <a:t>to conform with the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spec </a:t>
            </a:r>
            <a:r>
              <a:rPr lang="en-US" dirty="0">
                <a:latin typeface="Poppins" pitchFamily="2" charset="77"/>
                <a:cs typeface="Poppins" pitchFamily="2" charset="77"/>
              </a:rPr>
              <a:t>(e.g., output format)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Poppins" pitchFamily="2" charset="77"/>
                <a:cs typeface="Poppins" pitchFamily="2" charset="77"/>
              </a:rPr>
              <a:t>Throwing an </a:t>
            </a:r>
            <a:r>
              <a:rPr lang="en-US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error in the try-block </a:t>
            </a:r>
            <a:r>
              <a:rPr lang="en-US" dirty="0">
                <a:latin typeface="Poppins" pitchFamily="2" charset="77"/>
                <a:cs typeface="Poppins" pitchFamily="2" charset="77"/>
              </a:rPr>
              <a:t>is not so meaningful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Poppins" pitchFamily="2" charset="77"/>
                <a:cs typeface="Poppins" pitchFamily="2" charset="77"/>
              </a:rPr>
              <a:t>No need to use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regular expressions</a:t>
            </a:r>
          </a:p>
          <a:p>
            <a:pPr marL="742950" lvl="1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Poppins" pitchFamily="2" charset="77"/>
                <a:cs typeface="Poppins" pitchFamily="2" charset="77"/>
              </a:rPr>
              <a:t>You are welcome to present your solution</a:t>
            </a:r>
          </a:p>
          <a:p>
            <a:pPr lvl="1">
              <a:lnSpc>
                <a:spcPct val="200000"/>
              </a:lnSpc>
            </a:pPr>
            <a:endParaRPr lang="en-US" dirty="0">
              <a:effectLst/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40061C-183A-97DD-631F-DA4411F23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882" y="1661066"/>
            <a:ext cx="8601636" cy="164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11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C8161-3A05-B950-F752-0F40CC43B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9A653-5838-B502-59B5-EAE3531E1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13FD09C-5B4E-AD17-4B15-9EBECDCA1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6345E6-3F57-11F2-537F-4D9CF3EA2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67FAFC-0049-BCDB-B899-E10B70FB71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42019"/>
            <a:ext cx="9005047" cy="17255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22E63D-CCBA-3D95-F389-D396BEF0B701}"/>
              </a:ext>
            </a:extLst>
          </p:cNvPr>
          <p:cNvSpPr txBox="1"/>
          <p:nvPr/>
        </p:nvSpPr>
        <p:spPr>
          <a:xfrm>
            <a:off x="1602614" y="3803425"/>
            <a:ext cx="1100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Python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3ADEF7-6F4D-1689-0469-39325B8017E2}"/>
              </a:ext>
            </a:extLst>
          </p:cNvPr>
          <p:cNvSpPr txBox="1"/>
          <p:nvPr/>
        </p:nvSpPr>
        <p:spPr>
          <a:xfrm>
            <a:off x="2947320" y="3803425"/>
            <a:ext cx="1458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JavaScript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9D13E9-FADD-3263-7C6D-A8C453C32F27}"/>
              </a:ext>
            </a:extLst>
          </p:cNvPr>
          <p:cNvSpPr txBox="1"/>
          <p:nvPr/>
        </p:nvSpPr>
        <p:spPr>
          <a:xfrm>
            <a:off x="1973806" y="4345073"/>
            <a:ext cx="755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Julia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8301A4-9910-3D77-07F8-CF268573B137}"/>
              </a:ext>
            </a:extLst>
          </p:cNvPr>
          <p:cNvSpPr txBox="1"/>
          <p:nvPr/>
        </p:nvSpPr>
        <p:spPr>
          <a:xfrm>
            <a:off x="3105810" y="4948961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OCaml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D4448F-EDF1-9BA5-4CD1-28E034A4537C}"/>
              </a:ext>
            </a:extLst>
          </p:cNvPr>
          <p:cNvSpPr txBox="1"/>
          <p:nvPr/>
        </p:nvSpPr>
        <p:spPr>
          <a:xfrm>
            <a:off x="3787246" y="4350800"/>
            <a:ext cx="705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PHP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E5809-344E-F536-DB74-EEDCEDEB353B}"/>
              </a:ext>
            </a:extLst>
          </p:cNvPr>
          <p:cNvSpPr txBox="1"/>
          <p:nvPr/>
        </p:nvSpPr>
        <p:spPr>
          <a:xfrm>
            <a:off x="2900403" y="4506437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612A63-7E4E-5D04-771D-2F33C08E9CB9}"/>
              </a:ext>
            </a:extLst>
          </p:cNvPr>
          <p:cNvSpPr txBox="1"/>
          <p:nvPr/>
        </p:nvSpPr>
        <p:spPr>
          <a:xfrm>
            <a:off x="1761937" y="5110325"/>
            <a:ext cx="1158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MatLab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418E55-1A62-C0DA-B21D-D9801C32FB07}"/>
              </a:ext>
            </a:extLst>
          </p:cNvPr>
          <p:cNvSpPr txBox="1"/>
          <p:nvPr/>
        </p:nvSpPr>
        <p:spPr>
          <a:xfrm>
            <a:off x="7060049" y="3809152"/>
            <a:ext cx="659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C++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0D5B50-20FC-AD64-58BA-9A1844BDEB59}"/>
              </a:ext>
            </a:extLst>
          </p:cNvPr>
          <p:cNvSpPr txBox="1"/>
          <p:nvPr/>
        </p:nvSpPr>
        <p:spPr>
          <a:xfrm>
            <a:off x="8404755" y="3809152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84D1A2-F773-8D51-7135-93EC6FD5C38C}"/>
              </a:ext>
            </a:extLst>
          </p:cNvPr>
          <p:cNvSpPr txBox="1"/>
          <p:nvPr/>
        </p:nvSpPr>
        <p:spPr>
          <a:xfrm>
            <a:off x="7431241" y="4350800"/>
            <a:ext cx="98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Erlang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BF8688-1DB9-EA80-165E-B99064A897B3}"/>
              </a:ext>
            </a:extLst>
          </p:cNvPr>
          <p:cNvSpPr txBox="1"/>
          <p:nvPr/>
        </p:nvSpPr>
        <p:spPr>
          <a:xfrm>
            <a:off x="9032563" y="3771579"/>
            <a:ext cx="750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Rust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ED8AED-1650-7DD9-4EDD-F67CAD35EAA8}"/>
              </a:ext>
            </a:extLst>
          </p:cNvPr>
          <p:cNvSpPr txBox="1"/>
          <p:nvPr/>
        </p:nvSpPr>
        <p:spPr>
          <a:xfrm>
            <a:off x="6869677" y="4883030"/>
            <a:ext cx="1123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Fortran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D2B4EF-C176-BD1D-C61A-C43E25E151C5}"/>
              </a:ext>
            </a:extLst>
          </p:cNvPr>
          <p:cNvSpPr txBox="1"/>
          <p:nvPr/>
        </p:nvSpPr>
        <p:spPr>
          <a:xfrm>
            <a:off x="8808990" y="4883029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GoLang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5EC0E5-1417-DFF1-EAE6-E14C3E0538BF}"/>
              </a:ext>
            </a:extLst>
          </p:cNvPr>
          <p:cNvSpPr txBox="1"/>
          <p:nvPr/>
        </p:nvSpPr>
        <p:spPr>
          <a:xfrm>
            <a:off x="7871917" y="5285308"/>
            <a:ext cx="10656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COBOL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32FCA5-C8EC-FDB5-DF8F-AF8EA5978958}"/>
              </a:ext>
            </a:extLst>
          </p:cNvPr>
          <p:cNvSpPr txBox="1"/>
          <p:nvPr/>
        </p:nvSpPr>
        <p:spPr>
          <a:xfrm>
            <a:off x="8808990" y="4330132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OCaml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E7BE30-2173-E0EF-1153-4FE4A65913BF}"/>
              </a:ext>
            </a:extLst>
          </p:cNvPr>
          <p:cNvSpPr txBox="1"/>
          <p:nvPr/>
        </p:nvSpPr>
        <p:spPr>
          <a:xfrm>
            <a:off x="2351473" y="5882806"/>
            <a:ext cx="1402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5056"/>
                </a:solidFill>
              </a:rPr>
              <a:t>Interpreted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A7FB63-D522-618F-BE76-2B832EF3C8C7}"/>
              </a:ext>
            </a:extLst>
          </p:cNvPr>
          <p:cNvSpPr txBox="1"/>
          <p:nvPr/>
        </p:nvSpPr>
        <p:spPr>
          <a:xfrm>
            <a:off x="8011718" y="5833778"/>
            <a:ext cx="1197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5056"/>
                </a:solidFill>
              </a:rPr>
              <a:t>Compiled</a:t>
            </a:r>
          </a:p>
        </p:txBody>
      </p:sp>
    </p:spTree>
    <p:extLst>
      <p:ext uri="{BB962C8B-B14F-4D97-AF65-F5344CB8AC3E}">
        <p14:creationId xmlns:p14="http://schemas.microsoft.com/office/powerpoint/2010/main" val="6979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2" grpId="0"/>
      <p:bldP spid="13" grpId="0"/>
      <p:bldP spid="14" grpId="0"/>
      <p:bldP spid="16" grpId="0"/>
      <p:bldP spid="17" grpId="0"/>
      <p:bldP spid="18" grpId="0"/>
      <p:bldP spid="19" grpId="0"/>
      <p:bldP spid="21" grpId="0"/>
      <p:bldP spid="22" grpId="0"/>
      <p:bldP spid="23" grpId="0"/>
      <p:bldP spid="24" grpId="0"/>
      <p:bldP spid="26" grpId="0"/>
      <p:bldP spid="27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0A4F7-7495-0D39-090D-BA11BE60F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E8544-94D4-8326-6E44-708937422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E83F6A3-1D69-4BBD-9D89-F23E20E89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5D8DA6-CF7A-D249-FD57-50DA0C909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639BB5-B28D-57A9-E28E-762D4D1D4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42019"/>
            <a:ext cx="9005047" cy="172551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F89EEF2-4ABE-1187-6C0E-BE43E5C55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766593"/>
              </p:ext>
            </p:extLst>
          </p:nvPr>
        </p:nvGraphicFramePr>
        <p:xfrm>
          <a:off x="2032000" y="3648149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18416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064914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Interpreted Languages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Compiled 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9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Interactive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Faster once compiled into 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60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Easier 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Harder to reverse engineer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368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Easier to 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Perform further optimization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859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763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C2DF7-9916-066E-9780-12D0210FD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86F83-580F-6893-4D67-D8B1C11CF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EE9B0DA-92AB-9AB5-4D4F-3C56AD1F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F810F3-2B65-7DFD-27D0-1CB24D0C0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76136E-10A1-B92F-517C-948CDABEE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42019"/>
            <a:ext cx="9005047" cy="1725518"/>
          </a:xfrm>
          <a:prstGeom prst="rect">
            <a:avLst/>
          </a:prstGeom>
        </p:spPr>
      </p:pic>
      <p:pic>
        <p:nvPicPr>
          <p:cNvPr id="5122" name="Picture 2" descr="Introduction - compiler-principle">
            <a:extLst>
              <a:ext uri="{FF2B5EF4-FFF2-40B4-BE49-F238E27FC236}">
                <a16:creationId xmlns:a16="http://schemas.microsoft.com/office/drawing/2014/main" id="{3D32B2F4-A48D-821D-A42F-327B99A57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609" y="3636399"/>
            <a:ext cx="5247409" cy="288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ED0C3A-FBD1-17B3-C85B-B41C05FFCF65}"/>
              </a:ext>
            </a:extLst>
          </p:cNvPr>
          <p:cNvSpPr txBox="1"/>
          <p:nvPr/>
        </p:nvSpPr>
        <p:spPr>
          <a:xfrm>
            <a:off x="3715186" y="3778353"/>
            <a:ext cx="2664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Hybrid Compilation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B2FED-90EF-A3E1-BBCA-42563C8C7BE7}"/>
              </a:ext>
            </a:extLst>
          </p:cNvPr>
          <p:cNvSpPr txBox="1"/>
          <p:nvPr/>
        </p:nvSpPr>
        <p:spPr>
          <a:xfrm>
            <a:off x="1215142" y="6405592"/>
            <a:ext cx="5176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Source: </a:t>
            </a:r>
            <a:r>
              <a:rPr lang="en-US" sz="1000" dirty="0"/>
              <a:t>https://</a:t>
            </a:r>
            <a:r>
              <a:rPr lang="en-US" sz="1000" dirty="0" err="1"/>
              <a:t>dengking.github.io</a:t>
            </a:r>
            <a:r>
              <a:rPr lang="en-US" sz="1000" dirty="0"/>
              <a:t>/compiler-principle/1-Introduction/1.1-Language-Processors/</a:t>
            </a:r>
          </a:p>
        </p:txBody>
      </p:sp>
      <p:pic>
        <p:nvPicPr>
          <p:cNvPr id="5126" name="Picture 6" descr="Java Logo PNG Transparent (1) – Brands Logos">
            <a:extLst>
              <a:ext uri="{FF2B5EF4-FFF2-40B4-BE49-F238E27FC236}">
                <a16:creationId xmlns:a16="http://schemas.microsoft.com/office/drawing/2014/main" id="{78C71A0A-6A2F-D1F7-AF9A-20E9A0A43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408" y="3344155"/>
            <a:ext cx="3231725" cy="323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0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9A56-2483-E806-4503-996C88DE8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50A9-F94C-36E1-4F51-B84CB28C3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Assignment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Solution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E23745F-5392-9860-725A-39AF9E090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D0EDAC-29FF-A6B6-E785-6A8E9F7F3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1EC51F-ED01-47F7-2A81-723AD5ECB090}"/>
              </a:ext>
            </a:extLst>
          </p:cNvPr>
          <p:cNvSpPr txBox="1"/>
          <p:nvPr/>
        </p:nvSpPr>
        <p:spPr>
          <a:xfrm>
            <a:off x="1263388" y="6143751"/>
            <a:ext cx="3315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Just-in-time Compilation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DC0E3FF-CDE5-681F-F28D-483C39CBF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585" y="2494333"/>
            <a:ext cx="32512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plement ART just-in-time compiler | Android Open Source Project">
            <a:extLst>
              <a:ext uri="{FF2B5EF4-FFF2-40B4-BE49-F238E27FC236}">
                <a16:creationId xmlns:a16="http://schemas.microsoft.com/office/drawing/2014/main" id="{C72B9EA7-A1F5-4E35-4A59-117B43979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527" y="1535045"/>
            <a:ext cx="4328135" cy="4362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845F5F-EC95-4FD0-A5B8-6908F0D9438E}"/>
              </a:ext>
            </a:extLst>
          </p:cNvPr>
          <p:cNvSpPr txBox="1"/>
          <p:nvPr/>
        </p:nvSpPr>
        <p:spPr>
          <a:xfrm>
            <a:off x="838200" y="5897530"/>
            <a:ext cx="60943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/>
              <a:t>Source: </a:t>
            </a:r>
            <a:r>
              <a:rPr lang="en-US" sz="1000" dirty="0"/>
              <a:t>https://</a:t>
            </a:r>
            <a:r>
              <a:rPr lang="en-US" sz="1000" dirty="0" err="1"/>
              <a:t>source.android.com</a:t>
            </a:r>
            <a:r>
              <a:rPr lang="en-US" sz="1000" dirty="0"/>
              <a:t>/docs/core/runtime/</a:t>
            </a:r>
            <a:r>
              <a:rPr lang="en-US" sz="1000" dirty="0" err="1"/>
              <a:t>jit</a:t>
            </a:r>
            <a:r>
              <a:rPr lang="en-US" sz="1000" dirty="0"/>
              <a:t>-compiler</a:t>
            </a:r>
          </a:p>
        </p:txBody>
      </p:sp>
    </p:spTree>
    <p:extLst>
      <p:ext uri="{BB962C8B-B14F-4D97-AF65-F5344CB8AC3E}">
        <p14:creationId xmlns:p14="http://schemas.microsoft.com/office/powerpoint/2010/main" val="317488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5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Thank You</a:t>
            </a:r>
            <a:endParaRPr lang="en-US" sz="6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63CB071-B5BB-498E-D1A1-5C0028F7E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07" y="586900"/>
            <a:ext cx="2375210" cy="1377621"/>
          </a:xfrm>
          <a:prstGeom prst="rect">
            <a:avLst/>
          </a:prstGeom>
        </p:spPr>
      </p:pic>
      <p:pic>
        <p:nvPicPr>
          <p:cNvPr id="5" name="Picture 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63CA459-B9F3-56B0-61A8-94EAF8DB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2878" y="4995282"/>
            <a:ext cx="2375210" cy="137762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D2862C-A77B-8DC2-29B4-805301F8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415" y="2718649"/>
            <a:ext cx="3120342" cy="1325563"/>
          </a:xfrm>
        </p:spPr>
        <p:txBody>
          <a:bodyPr>
            <a:noAutofit/>
          </a:bodyPr>
          <a:lstStyle/>
          <a:p>
            <a:r>
              <a:rPr lang="en" sz="99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sz="99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sz="99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0AD51D9-D929-80FF-5A41-9B14FE885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325" y="2300491"/>
            <a:ext cx="3243479" cy="18812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9AE43-A1C7-DF8B-049A-2B83203D8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B3F07-2D9C-0DA3-20FC-E22C7E49002C}"/>
              </a:ext>
            </a:extLst>
          </p:cNvPr>
          <p:cNvSpPr txBox="1"/>
          <p:nvPr/>
        </p:nvSpPr>
        <p:spPr>
          <a:xfrm>
            <a:off x="1835407" y="5361710"/>
            <a:ext cx="8873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Reminder in tutorials we recap on lecture, discuss assignments, discuss project or programming and solve practice problems. </a:t>
            </a:r>
          </a:p>
        </p:txBody>
      </p:sp>
    </p:spTree>
    <p:extLst>
      <p:ext uri="{BB962C8B-B14F-4D97-AF65-F5344CB8AC3E}">
        <p14:creationId xmlns:p14="http://schemas.microsoft.com/office/powerpoint/2010/main" val="325137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1) We learn this course so we can………..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Write efficient language translators (e.g., compilers)</a:t>
            </a:r>
          </a:p>
          <a:p>
            <a:pPr marL="0" indent="0">
              <a:buNone/>
            </a:pPr>
            <a:r>
              <a:rPr lang="en-US" dirty="0"/>
              <a:t>b) Understand when to use which language or paradigm</a:t>
            </a:r>
          </a:p>
          <a:p>
            <a:pPr marL="0" indent="0">
              <a:buNone/>
            </a:pPr>
            <a:r>
              <a:rPr lang="en-US" dirty="0"/>
              <a:t>c) Be able to design our own language features</a:t>
            </a:r>
          </a:p>
          <a:p>
            <a:pPr marL="0" indent="0">
              <a:buNone/>
            </a:pPr>
            <a:r>
              <a:rPr lang="en-US" dirty="0"/>
              <a:t>d) Max out our programming skills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99E19E8-C393-465E-3341-36829C84B1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2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2) The four principles any language should define……….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Syntax, Names, Semantics and Classes</a:t>
            </a:r>
          </a:p>
          <a:p>
            <a:pPr marL="0" indent="0">
              <a:buNone/>
            </a:pPr>
            <a:r>
              <a:rPr lang="en-US" dirty="0"/>
              <a:t>b) Syntax, Functions, Semantics and Types</a:t>
            </a:r>
          </a:p>
          <a:p>
            <a:pPr marL="0" indent="0">
              <a:buNone/>
            </a:pPr>
            <a:r>
              <a:rPr lang="en-US" dirty="0"/>
              <a:t>c) Syntax, Names, Semantics and Types</a:t>
            </a:r>
          </a:p>
          <a:p>
            <a:pPr marL="0" indent="0">
              <a:buNone/>
            </a:pPr>
            <a:r>
              <a:rPr lang="en-US" dirty="0"/>
              <a:t>d) Syntax, Names, Errors and Types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A136CBA-2ACD-BC91-37D6-268B0C7F1C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ABBDB-B25E-1052-25C3-A4D02C3B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3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B5D981A-9714-41BD-6AB3-483A1F61C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1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3) The language paradigm that most closely simulates the actual machine……….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Imperative</a:t>
            </a:r>
          </a:p>
          <a:p>
            <a:pPr marL="0" indent="0">
              <a:buNone/>
            </a:pPr>
            <a:r>
              <a:rPr lang="en-US" dirty="0"/>
              <a:t>b) OOP</a:t>
            </a:r>
          </a:p>
          <a:p>
            <a:pPr marL="0" indent="0">
              <a:buNone/>
            </a:pPr>
            <a:r>
              <a:rPr lang="en-US" dirty="0"/>
              <a:t>c) Functional</a:t>
            </a:r>
          </a:p>
          <a:p>
            <a:pPr marL="0" indent="0">
              <a:buNone/>
            </a:pPr>
            <a:r>
              <a:rPr lang="en-US" dirty="0"/>
              <a:t>d) Logical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59DF5A1-06D3-04E9-F64A-87A03AD0A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5" name="Picture 4" descr="Speech Bubble Sticker (PNG Transparent) | OnlyGFX.com">
            <a:extLst>
              <a:ext uri="{FF2B5EF4-FFF2-40B4-BE49-F238E27FC236}">
                <a16:creationId xmlns:a16="http://schemas.microsoft.com/office/drawing/2014/main" id="{6FF0A82F-0563-4909-6C9C-9F8403FBE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923" y="4154558"/>
            <a:ext cx="1630302" cy="19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75375-4DF3-789E-DB55-5B3731860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4</a:t>
            </a:fld>
            <a:endParaRPr lang="en-US"/>
          </a:p>
        </p:txBody>
      </p:sp>
      <p:pic>
        <p:nvPicPr>
          <p:cNvPr id="7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463414B2-2F6B-D29B-9B2D-2D4265288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4) The purpose of identifying different tokens in a given program……….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Statistical purposes</a:t>
            </a:r>
          </a:p>
          <a:p>
            <a:pPr marL="0" indent="0">
              <a:buNone/>
            </a:pPr>
            <a:r>
              <a:rPr lang="en-US" dirty="0"/>
              <a:t>b) Compiler will apply different syntactical rules depending on identifies tokens</a:t>
            </a:r>
          </a:p>
          <a:p>
            <a:pPr marL="0" indent="0">
              <a:buNone/>
            </a:pPr>
            <a:r>
              <a:rPr lang="en-US" dirty="0"/>
              <a:t>c) To be able to spot runtime errors before compilation</a:t>
            </a:r>
          </a:p>
          <a:p>
            <a:pPr marL="0" indent="0">
              <a:buNone/>
            </a:pPr>
            <a:r>
              <a:rPr lang="en-US" dirty="0"/>
              <a:t>d) There is no use. It’s good for intuition.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59DF5A1-06D3-04E9-F64A-87A03AD0A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5A167D-63BF-A3C7-34EB-5514C98B0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5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47C496C-FD62-302D-1EA7-E400AC8AB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2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042E0-3C0F-C106-0E5F-91CC6CD3F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3251D-1DFF-F110-94D8-CF3CEA453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5F1C4-49DE-1400-2C44-6C36DEC2F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5) Any programming language can be specified represented by……….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A single judgement instance</a:t>
            </a:r>
          </a:p>
          <a:p>
            <a:pPr marL="0" indent="0">
              <a:buNone/>
            </a:pPr>
            <a:r>
              <a:rPr lang="en-US" dirty="0"/>
              <a:t>b) A single judgement form</a:t>
            </a:r>
          </a:p>
          <a:p>
            <a:pPr marL="0" indent="0">
              <a:buNone/>
            </a:pPr>
            <a:r>
              <a:rPr lang="en-US" dirty="0"/>
              <a:t>c) A deductive system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which is defined as…</a:t>
            </a:r>
          </a:p>
          <a:p>
            <a:pPr marL="0" indent="0">
              <a:buNone/>
            </a:pPr>
            <a:r>
              <a:rPr lang="en-US" dirty="0"/>
              <a:t>d) An inductive hypothesis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56542CD-11CE-972D-F369-E0F5B3ABE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A0C6A7-8AF4-415B-5067-F493E7EED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Speech Bubble Sticker (PNG Transparent) | OnlyGFX.com">
            <a:extLst>
              <a:ext uri="{FF2B5EF4-FFF2-40B4-BE49-F238E27FC236}">
                <a16:creationId xmlns:a16="http://schemas.microsoft.com/office/drawing/2014/main" id="{B82AFEED-1717-3BA5-3EB0-5A0C7E8B1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923" y="4154558"/>
            <a:ext cx="1630302" cy="19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54CBAF44-9A51-A740-3851-F3EF97A829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19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C0B965-6C99-0592-97E9-797B2C312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2A90B-732D-EB4B-3F7C-6A961B12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F7DF3-E5E8-4A7B-90BE-A19218DAF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6) To prove that a judgement form holds for a specific instance, typically we use 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Bottom-up or top-down derivation</a:t>
            </a:r>
          </a:p>
          <a:p>
            <a:pPr marL="0" indent="0">
              <a:buNone/>
            </a:pPr>
            <a:r>
              <a:rPr lang="en-US" dirty="0"/>
              <a:t>b) Proof by induction</a:t>
            </a:r>
          </a:p>
          <a:p>
            <a:pPr marL="0" indent="0">
              <a:buNone/>
            </a:pPr>
            <a:r>
              <a:rPr lang="en-US" dirty="0"/>
              <a:t>c) Proof by exhaustion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d) Flow charts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95E064EB-1F7A-3CBA-640E-4B230E2CB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5" name="Picture 4" descr="Speech Bubble Sticker (PNG Transparent) | OnlyGFX.com">
            <a:extLst>
              <a:ext uri="{FF2B5EF4-FFF2-40B4-BE49-F238E27FC236}">
                <a16:creationId xmlns:a16="http://schemas.microsoft.com/office/drawing/2014/main" id="{8AE79B06-B127-330E-3542-16775CDA8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923" y="4154558"/>
            <a:ext cx="1630302" cy="19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FD66F-467F-4677-A5A9-7919A5188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7</a:t>
            </a:fld>
            <a:endParaRPr lang="en-US"/>
          </a:p>
        </p:txBody>
      </p:sp>
      <p:pic>
        <p:nvPicPr>
          <p:cNvPr id="7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A6D0355B-2CE0-B4D5-B207-CF2BDAC44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2280B-CC0E-E454-6667-52DE8D587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83F4E-FF7B-74EB-2DE6-946BCF87E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4F1D2-DEF8-F2A0-C267-77387BC73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7) Inductive definitions ……….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Can be used to define a property over a set of syntactical of objects</a:t>
            </a:r>
          </a:p>
          <a:p>
            <a:pPr marL="0" indent="0">
              <a:buNone/>
            </a:pPr>
            <a:r>
              <a:rPr lang="en-US" dirty="0"/>
              <a:t>b) Always have two cases</a:t>
            </a:r>
          </a:p>
          <a:p>
            <a:pPr marL="0" indent="0">
              <a:buNone/>
            </a:pPr>
            <a:r>
              <a:rPr lang="en-US" dirty="0"/>
              <a:t>c) Are unique given any judgement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d) Can be used to define a function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5F94728-9B4E-3AD0-D267-4395A3293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644" y="282120"/>
            <a:ext cx="1781856" cy="1033476"/>
          </a:xfrm>
          <a:prstGeom prst="rect">
            <a:avLst/>
          </a:prstGeom>
        </p:spPr>
      </p:pic>
      <p:pic>
        <p:nvPicPr>
          <p:cNvPr id="1028" name="Picture 4" descr="Speech Bubble Sticker (PNG Transparent) | OnlyGFX.com">
            <a:extLst>
              <a:ext uri="{FF2B5EF4-FFF2-40B4-BE49-F238E27FC236}">
                <a16:creationId xmlns:a16="http://schemas.microsoft.com/office/drawing/2014/main" id="{85198135-8246-4273-5134-703A50633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923" y="4154558"/>
            <a:ext cx="1630302" cy="19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E5B21-6A09-3452-FEDA-F75CBE2D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8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7A3CC4CB-2FA7-901B-6529-343DDDC878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56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2486</TotalTime>
  <Words>637</Words>
  <Application>Microsoft Macintosh PowerPoint</Application>
  <PresentationFormat>Widescreen</PresentationFormat>
  <Paragraphs>149</Paragraphs>
  <Slides>19</Slides>
  <Notes>18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Avenir Book</vt:lpstr>
      <vt:lpstr>Calibri</vt:lpstr>
      <vt:lpstr>Calibri Light</vt:lpstr>
      <vt:lpstr>Courier New</vt:lpstr>
      <vt:lpstr>Menlo</vt:lpstr>
      <vt:lpstr>Poppins</vt:lpstr>
      <vt:lpstr>Wingdings</vt:lpstr>
      <vt:lpstr>Office Theme</vt:lpstr>
      <vt:lpstr>Programming Language Concepts Tutorials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Assignment Solution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Basics &amp; Evolution</dc:title>
  <dc:creator>Essam Abdelghany</dc:creator>
  <cp:lastModifiedBy>Abdelghany, Essam Wisam Fouad Amin</cp:lastModifiedBy>
  <cp:revision>84</cp:revision>
  <dcterms:created xsi:type="dcterms:W3CDTF">2023-04-27T21:19:03Z</dcterms:created>
  <dcterms:modified xsi:type="dcterms:W3CDTF">2024-08-28T20:05:25Z</dcterms:modified>
</cp:coreProperties>
</file>

<file path=docProps/thumbnail.jpeg>
</file>